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69" r:id="rId4"/>
    <p:sldId id="277" r:id="rId5"/>
    <p:sldId id="274" r:id="rId6"/>
    <p:sldId id="257" r:id="rId7"/>
    <p:sldId id="265" r:id="rId8"/>
    <p:sldId id="266" r:id="rId9"/>
    <p:sldId id="275" r:id="rId10"/>
    <p:sldId id="267" r:id="rId11"/>
    <p:sldId id="258" r:id="rId12"/>
    <p:sldId id="259" r:id="rId13"/>
    <p:sldId id="260" r:id="rId14"/>
    <p:sldId id="268" r:id="rId15"/>
    <p:sldId id="262" r:id="rId16"/>
    <p:sldId id="261" r:id="rId17"/>
    <p:sldId id="263" r:id="rId18"/>
    <p:sldId id="270" r:id="rId19"/>
    <p:sldId id="276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54E2AA-F786-4672-AF78-575DBD7438EA}" v="107" dt="2023-05-25T13:58:08.0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1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EB59CE-4422-45C6-AB84-B4F3801D7F6E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C27835-2FDB-4952-9210-D630D794BADA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G.R.I.T</a:t>
          </a:r>
        </a:p>
      </dgm:t>
    </dgm:pt>
    <dgm:pt modelId="{948FDF29-102B-4567-AB68-C341B2328138}" type="parTrans" cxnId="{F8409132-BCEC-4659-884D-5ED0EDEE3E7C}">
      <dgm:prSet/>
      <dgm:spPr/>
      <dgm:t>
        <a:bodyPr/>
        <a:lstStyle/>
        <a:p>
          <a:endParaRPr lang="en-US"/>
        </a:p>
      </dgm:t>
    </dgm:pt>
    <dgm:pt modelId="{7CF4004D-8933-4A0A-95EE-6CA1AF4BACD8}" type="sibTrans" cxnId="{F8409132-BCEC-4659-884D-5ED0EDEE3E7C}">
      <dgm:prSet/>
      <dgm:spPr/>
      <dgm:t>
        <a:bodyPr/>
        <a:lstStyle/>
        <a:p>
          <a:endParaRPr lang="en-US"/>
        </a:p>
      </dgm:t>
    </dgm:pt>
    <dgm:pt modelId="{3C2A79BA-D9F4-44EF-99EA-2949DC3E98F5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Math</a:t>
          </a:r>
        </a:p>
      </dgm:t>
    </dgm:pt>
    <dgm:pt modelId="{19BF5219-CB7B-481A-A189-19FF577238E9}" type="parTrans" cxnId="{975ABE47-F740-4919-8853-656E343669B1}">
      <dgm:prSet/>
      <dgm:spPr/>
      <dgm:t>
        <a:bodyPr/>
        <a:lstStyle/>
        <a:p>
          <a:endParaRPr lang="en-US"/>
        </a:p>
      </dgm:t>
    </dgm:pt>
    <dgm:pt modelId="{5C3EBFC1-1B7D-41B4-8EF8-80AE89028E49}" type="sibTrans" cxnId="{975ABE47-F740-4919-8853-656E343669B1}">
      <dgm:prSet/>
      <dgm:spPr/>
      <dgm:t>
        <a:bodyPr/>
        <a:lstStyle/>
        <a:p>
          <a:endParaRPr lang="en-US"/>
        </a:p>
      </dgm:t>
    </dgm:pt>
    <dgm:pt modelId="{E12A4D0B-C73F-4A0C-ADF0-1AE7C014527F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Programming</a:t>
          </a:r>
        </a:p>
      </dgm:t>
    </dgm:pt>
    <dgm:pt modelId="{2CB1E039-EF04-4D3A-9E57-CA1D9B2E4922}" type="parTrans" cxnId="{7AB370A1-3338-42FA-9E34-20D242CEABC8}">
      <dgm:prSet/>
      <dgm:spPr/>
      <dgm:t>
        <a:bodyPr/>
        <a:lstStyle/>
        <a:p>
          <a:endParaRPr lang="en-US"/>
        </a:p>
      </dgm:t>
    </dgm:pt>
    <dgm:pt modelId="{DC9D0DE9-33E6-453D-9E8E-3659C3C0F159}" type="sibTrans" cxnId="{7AB370A1-3338-42FA-9E34-20D242CEABC8}">
      <dgm:prSet/>
      <dgm:spPr/>
      <dgm:t>
        <a:bodyPr/>
        <a:lstStyle/>
        <a:p>
          <a:endParaRPr lang="en-US"/>
        </a:p>
      </dgm:t>
    </dgm:pt>
    <dgm:pt modelId="{7FB64F1C-45E6-4625-B0DF-03B9DA05D7F7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Computer Architecture </a:t>
          </a:r>
        </a:p>
      </dgm:t>
    </dgm:pt>
    <dgm:pt modelId="{B87B26D0-449E-4A80-8973-A4858B1617EB}" type="parTrans" cxnId="{258D205E-F1FC-4C4D-AE70-9DA8903AB8E8}">
      <dgm:prSet/>
      <dgm:spPr/>
      <dgm:t>
        <a:bodyPr/>
        <a:lstStyle/>
        <a:p>
          <a:endParaRPr lang="en-US"/>
        </a:p>
      </dgm:t>
    </dgm:pt>
    <dgm:pt modelId="{D8BB7994-E104-4CEA-AEFF-7E57EBADBAFD}" type="sibTrans" cxnId="{258D205E-F1FC-4C4D-AE70-9DA8903AB8E8}">
      <dgm:prSet/>
      <dgm:spPr/>
      <dgm:t>
        <a:bodyPr/>
        <a:lstStyle/>
        <a:p>
          <a:endParaRPr lang="en-US"/>
        </a:p>
      </dgm:t>
    </dgm:pt>
    <dgm:pt modelId="{6FB1CB0D-7188-4B90-9FB5-BC0F8D10B843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Electronics </a:t>
          </a:r>
        </a:p>
      </dgm:t>
    </dgm:pt>
    <dgm:pt modelId="{B63F47C5-518B-4E22-8154-26B78E6E8084}" type="parTrans" cxnId="{4F5E5B56-3F57-4980-9154-E81A1987BEF3}">
      <dgm:prSet/>
      <dgm:spPr/>
      <dgm:t>
        <a:bodyPr/>
        <a:lstStyle/>
        <a:p>
          <a:endParaRPr lang="en-US"/>
        </a:p>
      </dgm:t>
    </dgm:pt>
    <dgm:pt modelId="{7DDA3E80-977C-4C7C-BE70-7B02A118FC00}" type="sibTrans" cxnId="{4F5E5B56-3F57-4980-9154-E81A1987BEF3}">
      <dgm:prSet/>
      <dgm:spPr/>
      <dgm:t>
        <a:bodyPr/>
        <a:lstStyle/>
        <a:p>
          <a:endParaRPr lang="en-US"/>
        </a:p>
      </dgm:t>
    </dgm:pt>
    <dgm:pt modelId="{0BCF8228-FFA2-4834-9D5B-999998CD55A4}">
      <dgm:prSet phldrT="[Text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en-US" dirty="0"/>
            <a:t>Physics</a:t>
          </a:r>
        </a:p>
      </dgm:t>
    </dgm:pt>
    <dgm:pt modelId="{6759DD4A-C184-4EE3-88A6-50890CCD37C5}" type="parTrans" cxnId="{1182561D-2CDA-4B61-829B-CFCCE7845561}">
      <dgm:prSet/>
      <dgm:spPr/>
      <dgm:t>
        <a:bodyPr/>
        <a:lstStyle/>
        <a:p>
          <a:endParaRPr lang="en-US"/>
        </a:p>
      </dgm:t>
    </dgm:pt>
    <dgm:pt modelId="{AE4F88F0-E37E-42F1-9053-0E20F033F1C5}" type="sibTrans" cxnId="{1182561D-2CDA-4B61-829B-CFCCE7845561}">
      <dgm:prSet/>
      <dgm:spPr/>
      <dgm:t>
        <a:bodyPr/>
        <a:lstStyle/>
        <a:p>
          <a:endParaRPr lang="en-US"/>
        </a:p>
      </dgm:t>
    </dgm:pt>
    <dgm:pt modelId="{8B7F29C4-A3B5-4664-905B-5AC367A8149D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Information Technology</a:t>
          </a:r>
        </a:p>
      </dgm:t>
    </dgm:pt>
    <dgm:pt modelId="{1FED2BC9-A95A-4A08-A806-9E3B89576339}" type="parTrans" cxnId="{B796DFD4-0FF8-4404-9014-9A0EA127DD5F}">
      <dgm:prSet/>
      <dgm:spPr/>
      <dgm:t>
        <a:bodyPr/>
        <a:lstStyle/>
        <a:p>
          <a:endParaRPr lang="en-US"/>
        </a:p>
      </dgm:t>
    </dgm:pt>
    <dgm:pt modelId="{AAAAE1C8-9B7E-4C7E-BBFB-2EE083A1641D}" type="sibTrans" cxnId="{B796DFD4-0FF8-4404-9014-9A0EA127DD5F}">
      <dgm:prSet/>
      <dgm:spPr/>
      <dgm:t>
        <a:bodyPr/>
        <a:lstStyle/>
        <a:p>
          <a:endParaRPr lang="en-US"/>
        </a:p>
      </dgm:t>
    </dgm:pt>
    <dgm:pt modelId="{4EBA59D9-FE99-44DC-BC0E-35990DBEA311}" type="pres">
      <dgm:prSet presAssocID="{87EB59CE-4422-45C6-AB84-B4F3801D7F6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E422141F-01CE-4A34-A954-1D96142BB98A}" type="pres">
      <dgm:prSet presAssocID="{72C27835-2FDB-4952-9210-D630D794BADA}" presName="Parent" presStyleLbl="node0" presStyleIdx="0" presStyleCnt="1">
        <dgm:presLayoutVars>
          <dgm:chMax val="6"/>
          <dgm:chPref val="6"/>
        </dgm:presLayoutVars>
      </dgm:prSet>
      <dgm:spPr/>
    </dgm:pt>
    <dgm:pt modelId="{96F112CB-7AB8-47C3-A72B-43FB12C554E9}" type="pres">
      <dgm:prSet presAssocID="{3C2A79BA-D9F4-44EF-99EA-2949DC3E98F5}" presName="Accent1" presStyleCnt="0"/>
      <dgm:spPr/>
    </dgm:pt>
    <dgm:pt modelId="{033F5AA8-5951-4BB3-9722-9FEF869DF84A}" type="pres">
      <dgm:prSet presAssocID="{3C2A79BA-D9F4-44EF-99EA-2949DC3E98F5}" presName="Accent" presStyleLbl="bgShp" presStyleIdx="0" presStyleCnt="6"/>
      <dgm:spPr/>
    </dgm:pt>
    <dgm:pt modelId="{FA5F5B5F-1F19-4DC2-95D2-1CAD3CCF956B}" type="pres">
      <dgm:prSet presAssocID="{3C2A79BA-D9F4-44EF-99EA-2949DC3E98F5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020A5F9B-8F07-488F-BD9E-8EB3B4770D17}" type="pres">
      <dgm:prSet presAssocID="{E12A4D0B-C73F-4A0C-ADF0-1AE7C014527F}" presName="Accent2" presStyleCnt="0"/>
      <dgm:spPr/>
    </dgm:pt>
    <dgm:pt modelId="{1AC8F0DE-831E-413D-9B0B-E3D415A348AC}" type="pres">
      <dgm:prSet presAssocID="{E12A4D0B-C73F-4A0C-ADF0-1AE7C014527F}" presName="Accent" presStyleLbl="bgShp" presStyleIdx="1" presStyleCnt="6"/>
      <dgm:spPr/>
    </dgm:pt>
    <dgm:pt modelId="{31BB860E-984D-401D-9F68-615565194F83}" type="pres">
      <dgm:prSet presAssocID="{E12A4D0B-C73F-4A0C-ADF0-1AE7C014527F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3DF4AF4E-3D88-4BE9-9B61-2FB856EE1D19}" type="pres">
      <dgm:prSet presAssocID="{7FB64F1C-45E6-4625-B0DF-03B9DA05D7F7}" presName="Accent3" presStyleCnt="0"/>
      <dgm:spPr/>
    </dgm:pt>
    <dgm:pt modelId="{9600AD6A-10E6-495E-93C7-A0184E70D92B}" type="pres">
      <dgm:prSet presAssocID="{7FB64F1C-45E6-4625-B0DF-03B9DA05D7F7}" presName="Accent" presStyleLbl="bgShp" presStyleIdx="2" presStyleCnt="6"/>
      <dgm:spPr/>
    </dgm:pt>
    <dgm:pt modelId="{B76A0038-0C54-4E97-B94B-60C17AEC2E1C}" type="pres">
      <dgm:prSet presAssocID="{7FB64F1C-45E6-4625-B0DF-03B9DA05D7F7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3580E9B5-06B1-4418-829E-1124C21C598F}" type="pres">
      <dgm:prSet presAssocID="{6FB1CB0D-7188-4B90-9FB5-BC0F8D10B843}" presName="Accent4" presStyleCnt="0"/>
      <dgm:spPr/>
    </dgm:pt>
    <dgm:pt modelId="{F7D56C3E-26ED-4564-A083-E5A28CC48F4D}" type="pres">
      <dgm:prSet presAssocID="{6FB1CB0D-7188-4B90-9FB5-BC0F8D10B843}" presName="Accent" presStyleLbl="bgShp" presStyleIdx="3" presStyleCnt="6"/>
      <dgm:spPr/>
    </dgm:pt>
    <dgm:pt modelId="{25518112-E829-444F-A48B-E4528434D23B}" type="pres">
      <dgm:prSet presAssocID="{6FB1CB0D-7188-4B90-9FB5-BC0F8D10B843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25B3DF4-A0BF-4E22-8ED4-840DD8D8599D}" type="pres">
      <dgm:prSet presAssocID="{0BCF8228-FFA2-4834-9D5B-999998CD55A4}" presName="Accent5" presStyleCnt="0"/>
      <dgm:spPr/>
    </dgm:pt>
    <dgm:pt modelId="{49629138-CB5C-4860-8D3A-D957E04EFB63}" type="pres">
      <dgm:prSet presAssocID="{0BCF8228-FFA2-4834-9D5B-999998CD55A4}" presName="Accent" presStyleLbl="bgShp" presStyleIdx="4" presStyleCnt="6"/>
      <dgm:spPr/>
    </dgm:pt>
    <dgm:pt modelId="{3E4BD7C1-366A-4839-9AC8-056C129627FA}" type="pres">
      <dgm:prSet presAssocID="{0BCF8228-FFA2-4834-9D5B-999998CD55A4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196CB3-ADD4-4A7F-BA1B-C5572111E1E9}" type="pres">
      <dgm:prSet presAssocID="{8B7F29C4-A3B5-4664-905B-5AC367A8149D}" presName="Accent6" presStyleCnt="0"/>
      <dgm:spPr/>
    </dgm:pt>
    <dgm:pt modelId="{4D345364-B405-4C71-A407-4AB9C0DA34CC}" type="pres">
      <dgm:prSet presAssocID="{8B7F29C4-A3B5-4664-905B-5AC367A8149D}" presName="Accent" presStyleLbl="bgShp" presStyleIdx="5" presStyleCnt="6"/>
      <dgm:spPr/>
    </dgm:pt>
    <dgm:pt modelId="{CAF8EE68-C3A9-4173-A53F-8E2E9CDD5F9E}" type="pres">
      <dgm:prSet presAssocID="{8B7F29C4-A3B5-4664-905B-5AC367A8149D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182561D-2CDA-4B61-829B-CFCCE7845561}" srcId="{72C27835-2FDB-4952-9210-D630D794BADA}" destId="{0BCF8228-FFA2-4834-9D5B-999998CD55A4}" srcOrd="4" destOrd="0" parTransId="{6759DD4A-C184-4EE3-88A6-50890CCD37C5}" sibTransId="{AE4F88F0-E37E-42F1-9053-0E20F033F1C5}"/>
    <dgm:cxn modelId="{3DF0C125-0D46-415F-BC73-5CC7B6954147}" type="presOf" srcId="{87EB59CE-4422-45C6-AB84-B4F3801D7F6E}" destId="{4EBA59D9-FE99-44DC-BC0E-35990DBEA311}" srcOrd="0" destOrd="0" presId="urn:microsoft.com/office/officeart/2011/layout/HexagonRadial"/>
    <dgm:cxn modelId="{F8409132-BCEC-4659-884D-5ED0EDEE3E7C}" srcId="{87EB59CE-4422-45C6-AB84-B4F3801D7F6E}" destId="{72C27835-2FDB-4952-9210-D630D794BADA}" srcOrd="0" destOrd="0" parTransId="{948FDF29-102B-4567-AB68-C341B2328138}" sibTransId="{7CF4004D-8933-4A0A-95EE-6CA1AF4BACD8}"/>
    <dgm:cxn modelId="{7741463F-280C-471C-8437-52D37E32DD16}" type="presOf" srcId="{3C2A79BA-D9F4-44EF-99EA-2949DC3E98F5}" destId="{FA5F5B5F-1F19-4DC2-95D2-1CAD3CCF956B}" srcOrd="0" destOrd="0" presId="urn:microsoft.com/office/officeart/2011/layout/HexagonRadial"/>
    <dgm:cxn modelId="{258D205E-F1FC-4C4D-AE70-9DA8903AB8E8}" srcId="{72C27835-2FDB-4952-9210-D630D794BADA}" destId="{7FB64F1C-45E6-4625-B0DF-03B9DA05D7F7}" srcOrd="2" destOrd="0" parTransId="{B87B26D0-449E-4A80-8973-A4858B1617EB}" sibTransId="{D8BB7994-E104-4CEA-AEFF-7E57EBADBAFD}"/>
    <dgm:cxn modelId="{975ABE47-F740-4919-8853-656E343669B1}" srcId="{72C27835-2FDB-4952-9210-D630D794BADA}" destId="{3C2A79BA-D9F4-44EF-99EA-2949DC3E98F5}" srcOrd="0" destOrd="0" parTransId="{19BF5219-CB7B-481A-A189-19FF577238E9}" sibTransId="{5C3EBFC1-1B7D-41B4-8EF8-80AE89028E49}"/>
    <dgm:cxn modelId="{C5A51A71-21E3-41CD-B662-D39B1DCD51B1}" type="presOf" srcId="{E12A4D0B-C73F-4A0C-ADF0-1AE7C014527F}" destId="{31BB860E-984D-401D-9F68-615565194F83}" srcOrd="0" destOrd="0" presId="urn:microsoft.com/office/officeart/2011/layout/HexagonRadial"/>
    <dgm:cxn modelId="{4F5E5B56-3F57-4980-9154-E81A1987BEF3}" srcId="{72C27835-2FDB-4952-9210-D630D794BADA}" destId="{6FB1CB0D-7188-4B90-9FB5-BC0F8D10B843}" srcOrd="3" destOrd="0" parTransId="{B63F47C5-518B-4E22-8154-26B78E6E8084}" sibTransId="{7DDA3E80-977C-4C7C-BE70-7B02A118FC00}"/>
    <dgm:cxn modelId="{97883882-FD3B-4435-9756-6FAF90BAD06B}" type="presOf" srcId="{0BCF8228-FFA2-4834-9D5B-999998CD55A4}" destId="{3E4BD7C1-366A-4839-9AC8-056C129627FA}" srcOrd="0" destOrd="0" presId="urn:microsoft.com/office/officeart/2011/layout/HexagonRadial"/>
    <dgm:cxn modelId="{7AB370A1-3338-42FA-9E34-20D242CEABC8}" srcId="{72C27835-2FDB-4952-9210-D630D794BADA}" destId="{E12A4D0B-C73F-4A0C-ADF0-1AE7C014527F}" srcOrd="1" destOrd="0" parTransId="{2CB1E039-EF04-4D3A-9E57-CA1D9B2E4922}" sibTransId="{DC9D0DE9-33E6-453D-9E8E-3659C3C0F159}"/>
    <dgm:cxn modelId="{7BD732B1-47C0-494C-AC39-6A102F17B021}" type="presOf" srcId="{72C27835-2FDB-4952-9210-D630D794BADA}" destId="{E422141F-01CE-4A34-A954-1D96142BB98A}" srcOrd="0" destOrd="0" presId="urn:microsoft.com/office/officeart/2011/layout/HexagonRadial"/>
    <dgm:cxn modelId="{B796DFD4-0FF8-4404-9014-9A0EA127DD5F}" srcId="{72C27835-2FDB-4952-9210-D630D794BADA}" destId="{8B7F29C4-A3B5-4664-905B-5AC367A8149D}" srcOrd="5" destOrd="0" parTransId="{1FED2BC9-A95A-4A08-A806-9E3B89576339}" sibTransId="{AAAAE1C8-9B7E-4C7E-BBFB-2EE083A1641D}"/>
    <dgm:cxn modelId="{BF178ED7-5C07-4FA4-A172-97E653BD6F2C}" type="presOf" srcId="{7FB64F1C-45E6-4625-B0DF-03B9DA05D7F7}" destId="{B76A0038-0C54-4E97-B94B-60C17AEC2E1C}" srcOrd="0" destOrd="0" presId="urn:microsoft.com/office/officeart/2011/layout/HexagonRadial"/>
    <dgm:cxn modelId="{23C111FA-6CFB-42AE-B11A-1E663BA312BB}" type="presOf" srcId="{6FB1CB0D-7188-4B90-9FB5-BC0F8D10B843}" destId="{25518112-E829-444F-A48B-E4528434D23B}" srcOrd="0" destOrd="0" presId="urn:microsoft.com/office/officeart/2011/layout/HexagonRadial"/>
    <dgm:cxn modelId="{09A903FC-1E8A-4323-A84C-5B0F27571D0D}" type="presOf" srcId="{8B7F29C4-A3B5-4664-905B-5AC367A8149D}" destId="{CAF8EE68-C3A9-4173-A53F-8E2E9CDD5F9E}" srcOrd="0" destOrd="0" presId="urn:microsoft.com/office/officeart/2011/layout/HexagonRadial"/>
    <dgm:cxn modelId="{FC4B8312-8F08-489A-9B3F-8CD3D49DD706}" type="presParOf" srcId="{4EBA59D9-FE99-44DC-BC0E-35990DBEA311}" destId="{E422141F-01CE-4A34-A954-1D96142BB98A}" srcOrd="0" destOrd="0" presId="urn:microsoft.com/office/officeart/2011/layout/HexagonRadial"/>
    <dgm:cxn modelId="{4A39BAF8-7C93-4C2E-B80C-59401C80D0E7}" type="presParOf" srcId="{4EBA59D9-FE99-44DC-BC0E-35990DBEA311}" destId="{96F112CB-7AB8-47C3-A72B-43FB12C554E9}" srcOrd="1" destOrd="0" presId="urn:microsoft.com/office/officeart/2011/layout/HexagonRadial"/>
    <dgm:cxn modelId="{2197EAA5-2D7E-4D8C-8A6E-8E697AD5358D}" type="presParOf" srcId="{96F112CB-7AB8-47C3-A72B-43FB12C554E9}" destId="{033F5AA8-5951-4BB3-9722-9FEF869DF84A}" srcOrd="0" destOrd="0" presId="urn:microsoft.com/office/officeart/2011/layout/HexagonRadial"/>
    <dgm:cxn modelId="{6F8BC614-AAC4-45D4-AB1D-256E45CFD9A9}" type="presParOf" srcId="{4EBA59D9-FE99-44DC-BC0E-35990DBEA311}" destId="{FA5F5B5F-1F19-4DC2-95D2-1CAD3CCF956B}" srcOrd="2" destOrd="0" presId="urn:microsoft.com/office/officeart/2011/layout/HexagonRadial"/>
    <dgm:cxn modelId="{CCB8FABD-67AA-4318-8A59-92F14A85F467}" type="presParOf" srcId="{4EBA59D9-FE99-44DC-BC0E-35990DBEA311}" destId="{020A5F9B-8F07-488F-BD9E-8EB3B4770D17}" srcOrd="3" destOrd="0" presId="urn:microsoft.com/office/officeart/2011/layout/HexagonRadial"/>
    <dgm:cxn modelId="{0CF936EF-BE7B-44D5-A7D2-723B8264C58E}" type="presParOf" srcId="{020A5F9B-8F07-488F-BD9E-8EB3B4770D17}" destId="{1AC8F0DE-831E-413D-9B0B-E3D415A348AC}" srcOrd="0" destOrd="0" presId="urn:microsoft.com/office/officeart/2011/layout/HexagonRadial"/>
    <dgm:cxn modelId="{DD54BF23-899F-42A5-95FA-100EF82945D8}" type="presParOf" srcId="{4EBA59D9-FE99-44DC-BC0E-35990DBEA311}" destId="{31BB860E-984D-401D-9F68-615565194F83}" srcOrd="4" destOrd="0" presId="urn:microsoft.com/office/officeart/2011/layout/HexagonRadial"/>
    <dgm:cxn modelId="{DA878307-19AC-4C46-82AD-4414DC6D6204}" type="presParOf" srcId="{4EBA59D9-FE99-44DC-BC0E-35990DBEA311}" destId="{3DF4AF4E-3D88-4BE9-9B61-2FB856EE1D19}" srcOrd="5" destOrd="0" presId="urn:microsoft.com/office/officeart/2011/layout/HexagonRadial"/>
    <dgm:cxn modelId="{D94F3665-FAA6-4A55-9EB6-BA7A225E8BE7}" type="presParOf" srcId="{3DF4AF4E-3D88-4BE9-9B61-2FB856EE1D19}" destId="{9600AD6A-10E6-495E-93C7-A0184E70D92B}" srcOrd="0" destOrd="0" presId="urn:microsoft.com/office/officeart/2011/layout/HexagonRadial"/>
    <dgm:cxn modelId="{E5231664-665D-436B-99D5-CEFC19CBE3CA}" type="presParOf" srcId="{4EBA59D9-FE99-44DC-BC0E-35990DBEA311}" destId="{B76A0038-0C54-4E97-B94B-60C17AEC2E1C}" srcOrd="6" destOrd="0" presId="urn:microsoft.com/office/officeart/2011/layout/HexagonRadial"/>
    <dgm:cxn modelId="{3883CEFB-F285-4160-8E63-28DBA4C2F201}" type="presParOf" srcId="{4EBA59D9-FE99-44DC-BC0E-35990DBEA311}" destId="{3580E9B5-06B1-4418-829E-1124C21C598F}" srcOrd="7" destOrd="0" presId="urn:microsoft.com/office/officeart/2011/layout/HexagonRadial"/>
    <dgm:cxn modelId="{6ACB2FF5-8BD6-47F6-88B9-CD6E97688B3B}" type="presParOf" srcId="{3580E9B5-06B1-4418-829E-1124C21C598F}" destId="{F7D56C3E-26ED-4564-A083-E5A28CC48F4D}" srcOrd="0" destOrd="0" presId="urn:microsoft.com/office/officeart/2011/layout/HexagonRadial"/>
    <dgm:cxn modelId="{FFEC0723-DEBF-4E0D-A8EC-0A6D7AA13A16}" type="presParOf" srcId="{4EBA59D9-FE99-44DC-BC0E-35990DBEA311}" destId="{25518112-E829-444F-A48B-E4528434D23B}" srcOrd="8" destOrd="0" presId="urn:microsoft.com/office/officeart/2011/layout/HexagonRadial"/>
    <dgm:cxn modelId="{652087E0-0D20-46FF-8B14-C0E5A4A4E359}" type="presParOf" srcId="{4EBA59D9-FE99-44DC-BC0E-35990DBEA311}" destId="{025B3DF4-A0BF-4E22-8ED4-840DD8D8599D}" srcOrd="9" destOrd="0" presId="urn:microsoft.com/office/officeart/2011/layout/HexagonRadial"/>
    <dgm:cxn modelId="{A91A3CC3-DD90-443F-8DCF-11A5D9734C6F}" type="presParOf" srcId="{025B3DF4-A0BF-4E22-8ED4-840DD8D8599D}" destId="{49629138-CB5C-4860-8D3A-D957E04EFB63}" srcOrd="0" destOrd="0" presId="urn:microsoft.com/office/officeart/2011/layout/HexagonRadial"/>
    <dgm:cxn modelId="{3DD54BBF-A12C-4FDC-9EAB-CE7D22B824F2}" type="presParOf" srcId="{4EBA59D9-FE99-44DC-BC0E-35990DBEA311}" destId="{3E4BD7C1-366A-4839-9AC8-056C129627FA}" srcOrd="10" destOrd="0" presId="urn:microsoft.com/office/officeart/2011/layout/HexagonRadial"/>
    <dgm:cxn modelId="{55AA81BF-118B-4E20-B705-5441EF5C34B9}" type="presParOf" srcId="{4EBA59D9-FE99-44DC-BC0E-35990DBEA311}" destId="{06196CB3-ADD4-4A7F-BA1B-C5572111E1E9}" srcOrd="11" destOrd="0" presId="urn:microsoft.com/office/officeart/2011/layout/HexagonRadial"/>
    <dgm:cxn modelId="{CA263FE5-A31C-496A-BE9B-AC0E09873C39}" type="presParOf" srcId="{06196CB3-ADD4-4A7F-BA1B-C5572111E1E9}" destId="{4D345364-B405-4C71-A407-4AB9C0DA34CC}" srcOrd="0" destOrd="0" presId="urn:microsoft.com/office/officeart/2011/layout/HexagonRadial"/>
    <dgm:cxn modelId="{4689B1D6-785F-41EF-9491-D159335E14FA}" type="presParOf" srcId="{4EBA59D9-FE99-44DC-BC0E-35990DBEA311}" destId="{CAF8EE68-C3A9-4173-A53F-8E2E9CDD5F9E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2141F-01CE-4A34-A954-1D96142BB98A}">
      <dsp:nvSpPr>
        <dsp:cNvPr id="0" name=""/>
        <dsp:cNvSpPr/>
      </dsp:nvSpPr>
      <dsp:spPr>
        <a:xfrm>
          <a:off x="5352889" y="1751264"/>
          <a:ext cx="2225933" cy="1925522"/>
        </a:xfrm>
        <a:prstGeom prst="hexagon">
          <a:avLst>
            <a:gd name="adj" fmla="val 28570"/>
            <a:gd name="vf" fmla="val 11547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G.R.I.T</a:t>
          </a:r>
        </a:p>
      </dsp:txBody>
      <dsp:txXfrm>
        <a:off x="5721757" y="2070350"/>
        <a:ext cx="1488197" cy="1287350"/>
      </dsp:txXfrm>
    </dsp:sp>
    <dsp:sp modelId="{1AC8F0DE-831E-413D-9B0B-E3D415A348AC}">
      <dsp:nvSpPr>
        <dsp:cNvPr id="0" name=""/>
        <dsp:cNvSpPr/>
      </dsp:nvSpPr>
      <dsp:spPr>
        <a:xfrm>
          <a:off x="6746750" y="830032"/>
          <a:ext cx="839838" cy="72363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5F5B5F-1F19-4DC2-95D2-1CAD3CCF956B}">
      <dsp:nvSpPr>
        <dsp:cNvPr id="0" name=""/>
        <dsp:cNvSpPr/>
      </dsp:nvSpPr>
      <dsp:spPr>
        <a:xfrm>
          <a:off x="5557929" y="0"/>
          <a:ext cx="1824136" cy="1578092"/>
        </a:xfrm>
        <a:prstGeom prst="hexagon">
          <a:avLst>
            <a:gd name="adj" fmla="val 28570"/>
            <a:gd name="vf" fmla="val 11547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Math</a:t>
          </a:r>
        </a:p>
      </dsp:txBody>
      <dsp:txXfrm>
        <a:off x="5860227" y="261524"/>
        <a:ext cx="1219540" cy="1055044"/>
      </dsp:txXfrm>
    </dsp:sp>
    <dsp:sp modelId="{9600AD6A-10E6-495E-93C7-A0184E70D92B}">
      <dsp:nvSpPr>
        <dsp:cNvPr id="0" name=""/>
        <dsp:cNvSpPr/>
      </dsp:nvSpPr>
      <dsp:spPr>
        <a:xfrm>
          <a:off x="7726907" y="2182837"/>
          <a:ext cx="839838" cy="72363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BB860E-984D-401D-9F68-615565194F83}">
      <dsp:nvSpPr>
        <dsp:cNvPr id="0" name=""/>
        <dsp:cNvSpPr/>
      </dsp:nvSpPr>
      <dsp:spPr>
        <a:xfrm>
          <a:off x="7230874" y="970632"/>
          <a:ext cx="1824136" cy="1578092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Programming</a:t>
          </a:r>
        </a:p>
      </dsp:txBody>
      <dsp:txXfrm>
        <a:off x="7533172" y="1232156"/>
        <a:ext cx="1219540" cy="1055044"/>
      </dsp:txXfrm>
    </dsp:sp>
    <dsp:sp modelId="{F7D56C3E-26ED-4564-A083-E5A28CC48F4D}">
      <dsp:nvSpPr>
        <dsp:cNvPr id="0" name=""/>
        <dsp:cNvSpPr/>
      </dsp:nvSpPr>
      <dsp:spPr>
        <a:xfrm>
          <a:off x="7046027" y="3709901"/>
          <a:ext cx="839838" cy="72363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6A0038-0C54-4E97-B94B-60C17AEC2E1C}">
      <dsp:nvSpPr>
        <dsp:cNvPr id="0" name=""/>
        <dsp:cNvSpPr/>
      </dsp:nvSpPr>
      <dsp:spPr>
        <a:xfrm>
          <a:off x="7230874" y="2878783"/>
          <a:ext cx="1824136" cy="1578092"/>
        </a:xfrm>
        <a:prstGeom prst="hexagon">
          <a:avLst>
            <a:gd name="adj" fmla="val 28570"/>
            <a:gd name="vf" fmla="val 11547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Computer Architecture </a:t>
          </a:r>
        </a:p>
      </dsp:txBody>
      <dsp:txXfrm>
        <a:off x="7533172" y="3140307"/>
        <a:ext cx="1219540" cy="1055044"/>
      </dsp:txXfrm>
    </dsp:sp>
    <dsp:sp modelId="{49629138-CB5C-4860-8D3A-D957E04EFB63}">
      <dsp:nvSpPr>
        <dsp:cNvPr id="0" name=""/>
        <dsp:cNvSpPr/>
      </dsp:nvSpPr>
      <dsp:spPr>
        <a:xfrm>
          <a:off x="5357031" y="3868416"/>
          <a:ext cx="839838" cy="72363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518112-E829-444F-A48B-E4528434D23B}">
      <dsp:nvSpPr>
        <dsp:cNvPr id="0" name=""/>
        <dsp:cNvSpPr/>
      </dsp:nvSpPr>
      <dsp:spPr>
        <a:xfrm>
          <a:off x="5557929" y="3850501"/>
          <a:ext cx="1824136" cy="1578092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Electronics </a:t>
          </a:r>
        </a:p>
      </dsp:txBody>
      <dsp:txXfrm>
        <a:off x="5860227" y="4112025"/>
        <a:ext cx="1219540" cy="1055044"/>
      </dsp:txXfrm>
    </dsp:sp>
    <dsp:sp modelId="{4D345364-B405-4C71-A407-4AB9C0DA34CC}">
      <dsp:nvSpPr>
        <dsp:cNvPr id="0" name=""/>
        <dsp:cNvSpPr/>
      </dsp:nvSpPr>
      <dsp:spPr>
        <a:xfrm>
          <a:off x="4360823" y="2516153"/>
          <a:ext cx="839838" cy="72363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BD7C1-366A-4839-9AC8-056C129627FA}">
      <dsp:nvSpPr>
        <dsp:cNvPr id="0" name=""/>
        <dsp:cNvSpPr/>
      </dsp:nvSpPr>
      <dsp:spPr>
        <a:xfrm>
          <a:off x="3877218" y="2879869"/>
          <a:ext cx="1824136" cy="1578092"/>
        </a:xfrm>
        <a:prstGeom prst="hexagon">
          <a:avLst>
            <a:gd name="adj" fmla="val 28570"/>
            <a:gd name="vf" fmla="val 115470"/>
          </a:avLst>
        </a:prstGeom>
        <a:solidFill>
          <a:schemeClr val="bg2">
            <a:lumMod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Physics</a:t>
          </a:r>
        </a:p>
      </dsp:txBody>
      <dsp:txXfrm>
        <a:off x="4179516" y="3141393"/>
        <a:ext cx="1219540" cy="1055044"/>
      </dsp:txXfrm>
    </dsp:sp>
    <dsp:sp modelId="{CAF8EE68-C3A9-4173-A53F-8E2E9CDD5F9E}">
      <dsp:nvSpPr>
        <dsp:cNvPr id="0" name=""/>
        <dsp:cNvSpPr/>
      </dsp:nvSpPr>
      <dsp:spPr>
        <a:xfrm>
          <a:off x="3877218" y="968461"/>
          <a:ext cx="1824136" cy="1578092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Information Technology</a:t>
          </a:r>
        </a:p>
      </dsp:txBody>
      <dsp:txXfrm>
        <a:off x="4179516" y="1229985"/>
        <a:ext cx="1219540" cy="10550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00830-8740-408D-FE8E-C372B6E69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A3E605-8A23-FECB-34B7-BFDF5E9ED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A416E-F6F8-ED85-1C02-2B6E49F16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8764F-D802-4D5E-BC35-CC016375B5D7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82D9D-4C40-9F8C-2608-BBB6C516D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DC80-77CD-AB29-DF67-AF998405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7A0B-958F-4DEF-8911-3BD6DA233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94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51BCA-5BB5-4479-0F4F-DD50DD722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D01633-26E7-E037-CD82-5F416D8D9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7F034-5B9E-C2F7-20D4-4B1CE6DB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8764F-D802-4D5E-BC35-CC016375B5D7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85342-9AB8-CB6F-36D9-A13394292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0B199-98AA-8969-C52D-14598BD09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7A0B-958F-4DEF-8911-3BD6DA233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94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E59395-BA9B-BE5E-9010-BB3DA37B3C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E363D6-9C5B-F4CF-5165-596C2AB99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F8004-CBA0-2AC1-21F0-D9FB2674A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8764F-D802-4D5E-BC35-CC016375B5D7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A4B13-147F-28B9-CFC3-A45A70B5B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C23A0-08B4-6F6C-0C36-D1B81A48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7A0B-958F-4DEF-8911-3BD6DA233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77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BA1C2-3578-17EE-A4AF-F2B1DCBA0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CDAEE-C64D-611C-5DD0-83B07AB57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25792-8F6A-B770-328E-F482B8B81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8764F-D802-4D5E-BC35-CC016375B5D7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6B3D3-AF91-3424-A27A-8B670F279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3EB0D-9792-7C3D-4D3E-3413C1B76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7A0B-958F-4DEF-8911-3BD6DA233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07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D8641-4112-C371-DA12-2508EF107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8ED84-B381-19FA-AEBB-3C805D987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12C84-0A7B-7987-ED6D-2C40B2795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8764F-D802-4D5E-BC35-CC016375B5D7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EE110-A194-BEFD-3031-872D0810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7D168-109D-B11E-FDA7-38A083B9D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7A0B-958F-4DEF-8911-3BD6DA233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45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CC989-0717-3125-24BB-B74AAA60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05C2F-7CC3-B0F5-964F-A2659FF30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EBE52-46DC-60FE-63BC-95F5165A9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3B245-232C-9860-6DFF-EEDBA3E60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8764F-D802-4D5E-BC35-CC016375B5D7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F1C1F-66DE-2B6A-CF20-4C30E63C1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F68BE-707B-88BD-D12E-689C70D5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7A0B-958F-4DEF-8911-3BD6DA233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26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815C7-47BC-514B-9CB6-918CAB497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5D305-1AED-CF64-4EFD-1C5512C38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997279-8A7B-886A-D226-B8D05E368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0A7004-E923-0BF4-F7CF-A833A787D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2C398C-BF35-0D1C-E60E-4F9DBD526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E139B4-B84E-0228-4A10-25F6E0C01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8764F-D802-4D5E-BC35-CC016375B5D7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244F14-737B-CC91-9595-2C1053010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D37F00-1BAD-ADB8-2E6F-A154B516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7A0B-958F-4DEF-8911-3BD6DA233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87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C3D89-C56E-A57A-532A-7CBF3A282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4757AA-F6EA-4FC4-9401-06FED60F3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8764F-D802-4D5E-BC35-CC016375B5D7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C7AAD-E7BD-C213-B23E-C04262849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5D754-2D2A-2045-9DB4-163FA5F21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7A0B-958F-4DEF-8911-3BD6DA233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49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E47971-A20B-ECCD-9E8D-1D38C57CA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8764F-D802-4D5E-BC35-CC016375B5D7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D6C208-8F8D-DF6A-B3BE-7A440BFC8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7BBB1-3A00-F703-4568-A76D115AA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7A0B-958F-4DEF-8911-3BD6DA233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7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23A1C-65E6-BED8-C976-A54F201DA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5C5C1-83C1-3FFF-8036-B3F036208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6BFA6-D322-26D2-2201-54238A36AA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0F683-7CC9-97E2-5869-834E155F1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8764F-D802-4D5E-BC35-CC016375B5D7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4B6BB-C3CA-1D7F-4321-B25DB39C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E62C3-EC32-DCC5-5F24-E940E9D12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7A0B-958F-4DEF-8911-3BD6DA233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57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C1E4-F573-1FA7-43F0-CF3008869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777801-0CD5-B725-FA36-641519062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31A503-EEDB-C191-0329-B5FE180BF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6D0F8A-80D6-A422-1D9F-D2BCDAD32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8764F-D802-4D5E-BC35-CC016375B5D7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008003-F6A1-56C5-0FF0-88BAF477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47810-C8E8-FCF8-A246-6BF549C10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7A0B-958F-4DEF-8911-3BD6DA233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8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35A57C-A9F6-7AF9-C4F1-C3344DA4F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498D6-FD65-0668-BDC3-AC505102B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0982-DE2E-9F75-4E6C-CCA33E37FB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8764F-D802-4D5E-BC35-CC016375B5D7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2F5A3-8B39-A7E6-1D6A-0D97D7565D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1E484-6912-FFE9-9529-EE536FFA5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37A0B-958F-4DEF-8911-3BD6DA233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59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QTT#cite_note-4" TargetMode="Externa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logy.gsu.edu/technology-services/cybersecurity/duo-multifactor-authentication/" TargetMode="External"/><Relationship Id="rId2" Type="http://schemas.openxmlformats.org/officeDocument/2006/relationships/hyperlink" Target="https://hemera.rs.gsu.edu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73687-2D55-FA9C-9DB2-1EDDFA3026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ARCTIC Summer Camp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B647F8-3CBC-0233-EB9F-152DC78E86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 July 17 - July 21, 2023, 9 a.m. - 5 p.m.</a:t>
            </a:r>
          </a:p>
          <a:p>
            <a:r>
              <a:rPr lang="en-US" b="1" i="0" dirty="0">
                <a:solidFill>
                  <a:srgbClr val="4A4A4A"/>
                </a:solidFill>
                <a:effectLst/>
                <a:latin typeface="Lato" panose="020F0502020204030203" pitchFamily="34" charset="0"/>
              </a:rPr>
              <a:t>GSU Library North, Classroom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90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BC9EC-39B0-FBCD-5938-5B95804C0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and analyze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B64B6-136F-E819-5E3A-4DDFE18D7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54517" cy="4351338"/>
          </a:xfrm>
        </p:spPr>
        <p:txBody>
          <a:bodyPr/>
          <a:lstStyle/>
          <a:p>
            <a:r>
              <a:rPr lang="en-US" dirty="0"/>
              <a:t>Camera Serial Interface (CSI)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FBFC60A4-E1D1-C4A0-67B4-E5DAA97A3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560" y="1470463"/>
            <a:ext cx="1957388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17EA05-D698-37A8-984B-18C62977F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911" y="1364210"/>
            <a:ext cx="4594414" cy="1694300"/>
          </a:xfrm>
          <a:prstGeom prst="rect">
            <a:avLst/>
          </a:prstGeom>
        </p:spPr>
      </p:pic>
      <p:pic>
        <p:nvPicPr>
          <p:cNvPr id="5126" name="Picture 6" descr="raspberry pi zero connect camera">
            <a:extLst>
              <a:ext uri="{FF2B5EF4-FFF2-40B4-BE49-F238E27FC236}">
                <a16:creationId xmlns:a16="http://schemas.microsoft.com/office/drawing/2014/main" id="{6A9FE1D2-0C58-4E30-2C2C-AE732722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317" y="2306214"/>
            <a:ext cx="2806262" cy="64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BBA8AE-A095-F88F-CF43-39CBE1CA3A2C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949440" y="3609000"/>
            <a:ext cx="5212080" cy="279180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28F353-89DD-C084-DF55-7BD747C802FB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223200" y="3566160"/>
            <a:ext cx="4440240" cy="305748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1778D1-6CD0-D722-62B1-79B9A6D29971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4750200" y="3881520"/>
            <a:ext cx="2199240" cy="2336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3554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53581-A05C-B924-4DB7-D2018D0C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30" y="365125"/>
            <a:ext cx="11219470" cy="1325563"/>
          </a:xfrm>
        </p:spPr>
        <p:txBody>
          <a:bodyPr/>
          <a:lstStyle/>
          <a:p>
            <a:r>
              <a:rPr lang="en-US" dirty="0"/>
              <a:t>What are </a:t>
            </a:r>
            <a:r>
              <a:rPr lang="en-US" sz="4400" dirty="0"/>
              <a:t>Microcontrollers</a:t>
            </a:r>
            <a:endParaRPr lang="en-US" dirty="0"/>
          </a:p>
        </p:txBody>
      </p:sp>
      <p:pic>
        <p:nvPicPr>
          <p:cNvPr id="2050" name="Picture 2" descr="Introduction to Microcontrollers">
            <a:extLst>
              <a:ext uri="{FF2B5EF4-FFF2-40B4-BE49-F238E27FC236}">
                <a16:creationId xmlns:a16="http://schemas.microsoft.com/office/drawing/2014/main" id="{748797EF-9809-AE76-BC43-394392D78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826" y="206922"/>
            <a:ext cx="5589844" cy="26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47785F-84EE-AA29-6714-6A3575FDF11E}"/>
              </a:ext>
            </a:extLst>
          </p:cNvPr>
          <p:cNvSpPr txBox="1"/>
          <p:nvPr/>
        </p:nvSpPr>
        <p:spPr>
          <a:xfrm>
            <a:off x="693683" y="1534510"/>
            <a:ext cx="1149831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it has following components</a:t>
            </a:r>
          </a:p>
          <a:p>
            <a:endParaRPr lang="en-US" dirty="0"/>
          </a:p>
          <a:p>
            <a:r>
              <a:rPr lang="en-US" dirty="0"/>
              <a:t>Microprocessor : This the brain. This does all the processing. </a:t>
            </a:r>
          </a:p>
          <a:p>
            <a:endParaRPr lang="en-US" dirty="0"/>
          </a:p>
          <a:p>
            <a:r>
              <a:rPr lang="en-US" dirty="0"/>
              <a:t>RAM: This is the short-term memory, it holds the data for immediate use.</a:t>
            </a:r>
          </a:p>
          <a:p>
            <a:endParaRPr lang="en-US" dirty="0"/>
          </a:p>
          <a:p>
            <a:r>
              <a:rPr lang="en-US" dirty="0"/>
              <a:t>Program memory: This is long term memory, like runtime programs.</a:t>
            </a:r>
          </a:p>
          <a:p>
            <a:endParaRPr lang="en-US" dirty="0"/>
          </a:p>
          <a:p>
            <a:r>
              <a:rPr lang="en-US" dirty="0"/>
              <a:t>AD Converter, usually this is how you capture what happening around you. Most of the things happening around you changes it’s state slowly and continuously. The AD Converter converts information Into a  format that computers understand.</a:t>
            </a:r>
          </a:p>
          <a:p>
            <a:endParaRPr lang="en-US" dirty="0"/>
          </a:p>
          <a:p>
            <a:r>
              <a:rPr lang="en-US" dirty="0"/>
              <a:t>I/O Peripherals: This is how you interact with the outside world; you can control external electronics using these input and out puts </a:t>
            </a:r>
          </a:p>
          <a:p>
            <a:endParaRPr lang="en-US" dirty="0"/>
          </a:p>
          <a:p>
            <a:r>
              <a:rPr lang="en-US" dirty="0"/>
              <a:t>Oscillators: This gives rhythm to everything and keep things moving. Think about your heart. </a:t>
            </a:r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00943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75E33-87CA-6DF9-409E-B6D08239C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use microcontrollers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354197-C1B4-4D44-0DE7-7E9233BFD633}"/>
              </a:ext>
            </a:extLst>
          </p:cNvPr>
          <p:cNvSpPr txBox="1"/>
          <p:nvPr/>
        </p:nvSpPr>
        <p:spPr>
          <a:xfrm>
            <a:off x="166828" y="1326444"/>
            <a:ext cx="75240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everything is in the same chip, microcontrollers are fast and have low power requirements.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Relatively easy to configure and program.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cost.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Specialized for dedicated application , not suitable for general purpose application.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little supporting component needed.</a:t>
            </a:r>
          </a:p>
        </p:txBody>
      </p:sp>
      <p:pic>
        <p:nvPicPr>
          <p:cNvPr id="1028" name="Picture 4" descr="Arduino UNO R3 Pinout">
            <a:extLst>
              <a:ext uri="{FF2B5EF4-FFF2-40B4-BE49-F238E27FC236}">
                <a16:creationId xmlns:a16="http://schemas.microsoft.com/office/drawing/2014/main" id="{D36D5465-F890-0E70-2868-7ECECC796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310" y="239825"/>
            <a:ext cx="3662938" cy="366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mponents of Arduino UNO Board">
            <a:extLst>
              <a:ext uri="{FF2B5EF4-FFF2-40B4-BE49-F238E27FC236}">
                <a16:creationId xmlns:a16="http://schemas.microsoft.com/office/drawing/2014/main" id="{CD310824-AF92-CDE8-4866-199ABC01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34" y="3465184"/>
            <a:ext cx="5614372" cy="37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EA2095E-FA37-EE67-2887-D33BF4601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56" y="3465184"/>
            <a:ext cx="4954272" cy="338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87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D13E-82F9-CC96-0E08-8C41CE989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need more resources or processing power?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9C9C4-8BC8-FA8D-3F22-775CEFB8A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15929"/>
          </a:xfrm>
        </p:spPr>
        <p:txBody>
          <a:bodyPr/>
          <a:lstStyle/>
          <a:p>
            <a:r>
              <a:rPr lang="en-US" dirty="0"/>
              <a:t>That is where personal computers (PC) come in.</a:t>
            </a:r>
          </a:p>
          <a:p>
            <a:r>
              <a:rPr lang="en-US" dirty="0"/>
              <a:t>A PC has same components, but they are separate from each other.</a:t>
            </a:r>
          </a:p>
          <a:p>
            <a:r>
              <a:rPr lang="en-US" dirty="0"/>
              <a:t>Different components are connected by an interconnect, called bus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26C52-7237-4E06-0C6B-A8BCA2346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7775"/>
            <a:ext cx="3157538" cy="2705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D8FA62-60A0-53C4-2CBF-6DC9A3BC7C5D}"/>
              </a:ext>
            </a:extLst>
          </p:cNvPr>
          <p:cNvSpPr txBox="1"/>
          <p:nvPr/>
        </p:nvSpPr>
        <p:spPr>
          <a:xfrm>
            <a:off x="199695" y="6492875"/>
            <a:ext cx="34263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 Introduction to  Intel® 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76A029-BB82-4852-43AE-008197FB1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206" y="3665196"/>
            <a:ext cx="4277546" cy="295025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FA61109-BF54-003C-7352-001B6DE5F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20" y="3541554"/>
            <a:ext cx="4426445" cy="331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610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29EB-B8BE-2E79-8960-8F43F9540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C782C-2B16-A7F3-931E-A8D4F92D7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1262" cy="4351338"/>
          </a:xfrm>
        </p:spPr>
        <p:txBody>
          <a:bodyPr/>
          <a:lstStyle/>
          <a:p>
            <a:r>
              <a:rPr lang="en-US" dirty="0"/>
              <a:t>Operating systems, such as Microsoft Windows, Mac OS, or Linux help organizing and communication between different components </a:t>
            </a:r>
          </a:p>
          <a:p>
            <a:r>
              <a:rPr lang="en-US" dirty="0"/>
              <a:t>Fine details about internal hardware are hidden from end user and OS provide beautiful abstraction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A1134-6137-A46C-2CE3-70087B9F1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807" y="500062"/>
            <a:ext cx="1870020" cy="3149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143F0C-787E-AA8F-5478-F833380E8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170" y="365125"/>
            <a:ext cx="4399830" cy="3915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7D2835-7F92-ADCA-5689-348309892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425" y="4001294"/>
            <a:ext cx="2622439" cy="26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71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16CA7-D2B2-C4A4-5435-BD60EA5C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need even more?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E26DA-B0FD-7E53-5A2A-BFB6743EA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19250"/>
          </a:xfrm>
        </p:spPr>
        <p:txBody>
          <a:bodyPr/>
          <a:lstStyle/>
          <a:p>
            <a:r>
              <a:rPr lang="en-US" dirty="0"/>
              <a:t>Then we need to use more than one computer and connect them and use them as one.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DD878-6288-01A0-AE21-CF49F46BF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47" y="3444875"/>
            <a:ext cx="3433763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D53FE1-A2C1-0DD2-46B5-148BA104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964" y="2709862"/>
            <a:ext cx="4438650" cy="3876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626A07-95EC-0662-F631-A40D89906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614" y="2264431"/>
            <a:ext cx="3167497" cy="26307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BB1BF1-2B2F-2853-62B0-EAFCF5CF8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772" y="4922096"/>
            <a:ext cx="3651228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9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allery Image 1 for ST4000SPEXI">
            <a:extLst>
              <a:ext uri="{FF2B5EF4-FFF2-40B4-BE49-F238E27FC236}">
                <a16:creationId xmlns:a16="http://schemas.microsoft.com/office/drawing/2014/main" id="{DE097040-309E-E3D1-4C1B-97CDCC032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660" y="4140621"/>
            <a:ext cx="1491342" cy="149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337CE9-39CB-D546-933B-EFD70992E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a way to communicate with each other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36B8A-1C59-FAA7-AEAE-49A561DD8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3337" cy="1325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Need a common language and medium for the communication</a:t>
            </a:r>
          </a:p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D49A17-0D32-6273-994C-1AED8B73D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821" y="4073473"/>
            <a:ext cx="3435398" cy="2527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2CDD9D-5DF2-A0C5-39DC-0694F58A7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6" y="2621444"/>
            <a:ext cx="6404905" cy="4104312"/>
          </a:xfrm>
          <a:prstGeom prst="rect">
            <a:avLst/>
          </a:prstGeom>
        </p:spPr>
      </p:pic>
      <p:pic>
        <p:nvPicPr>
          <p:cNvPr id="1028" name="Picture 4" descr="Dell Mellanox ConnectX-2 40Gb Dual Port Infiniband Mezzanine Card - XXM5F - Ref">
            <a:extLst>
              <a:ext uri="{FF2B5EF4-FFF2-40B4-BE49-F238E27FC236}">
                <a16:creationId xmlns:a16="http://schemas.microsoft.com/office/drawing/2014/main" id="{ADE9F7A3-C8DE-13D9-B6DB-CD4A9460E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841" y="5410398"/>
            <a:ext cx="1785257" cy="119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8A856D-CD69-45AD-3D7D-D89FCEF09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5062" y="1303131"/>
            <a:ext cx="4060872" cy="264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49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486E0-361B-7059-E925-1E7F84441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Illustration of Physical Layer, showing repeaters, ethernet cables and hubs, and token ring networks">
            <a:extLst>
              <a:ext uri="{FF2B5EF4-FFF2-40B4-BE49-F238E27FC236}">
                <a16:creationId xmlns:a16="http://schemas.microsoft.com/office/drawing/2014/main" id="{D9EEAA32-BFB6-97A6-2CB6-866F766009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llustration of Physical Layer, showing repeaters, ethernet cables and hubs, and token ring networks">
            <a:extLst>
              <a:ext uri="{FF2B5EF4-FFF2-40B4-BE49-F238E27FC236}">
                <a16:creationId xmlns:a16="http://schemas.microsoft.com/office/drawing/2014/main" id="{3E4D05CD-A9F5-D9FC-B52D-EE0933D856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F49C5-AF49-2FF8-1EF9-3ED29DB13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8" y="16806"/>
            <a:ext cx="2538736" cy="1698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DC3759-3408-7603-4BDF-3EA4929F1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859" y="1730306"/>
            <a:ext cx="2549378" cy="1698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38BC94-3F3E-E428-532C-4AD63ED8C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04" y="3443806"/>
            <a:ext cx="2716857" cy="18140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204F3B-FC50-97A8-5D60-E97854406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848" y="5218507"/>
            <a:ext cx="2491014" cy="1660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315D19-8878-0896-FD0B-00535CEFE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7416" y="3429000"/>
            <a:ext cx="2876984" cy="17804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C2FD71-9AE0-5B90-C966-4F2DFDB35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6430" y="1690687"/>
            <a:ext cx="2370181" cy="1738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C0D186-485A-CE03-5308-AF59B32E07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8771" y="16806"/>
            <a:ext cx="2533229" cy="16738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251C85-EA33-3A51-0C15-B38858E92B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1237" y="0"/>
            <a:ext cx="4351632" cy="344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18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2F5A2-92FC-80DB-0615-80DB3E754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protocols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F2D3-4C98-AFDD-F4B5-F295D6B06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I2C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SPI 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65C714-A696-7A28-54F9-ABCACDAC4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153" y="2747929"/>
            <a:ext cx="285750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8CEC804-AE40-DB57-55BD-7E7307692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131" y="2418246"/>
            <a:ext cx="6383391" cy="131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I Tutorial – Serial Peripheral Interface Bus Protocol Basics">
            <a:extLst>
              <a:ext uri="{FF2B5EF4-FFF2-40B4-BE49-F238E27FC236}">
                <a16:creationId xmlns:a16="http://schemas.microsoft.com/office/drawing/2014/main" id="{A75F9C8B-EFF0-381B-4349-45D4D3133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153" y="4288916"/>
            <a:ext cx="2724972" cy="165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5191017-C634-DC1D-D2BE-902A54327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877" y="4183266"/>
            <a:ext cx="381000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verview of I2C Serial Communication">
            <a:extLst>
              <a:ext uri="{FF2B5EF4-FFF2-40B4-BE49-F238E27FC236}">
                <a16:creationId xmlns:a16="http://schemas.microsoft.com/office/drawing/2014/main" id="{68CC68F5-E030-7223-D420-2FC8B752A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440" y="220532"/>
            <a:ext cx="4208082" cy="219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265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5D344-A697-F83F-499F-B06888F45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UART (Universal Asynchronous Receiver/Transmitter) 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E1173-DB29-EECE-09BB-C635BF9C3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076" y="1571173"/>
            <a:ext cx="4247000" cy="257712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2A68701-76FD-5F12-C232-C8F83DF5F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76" y="1890914"/>
            <a:ext cx="2401614" cy="117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EAF66A8-0D2F-ADC6-ED42-089CBBEF0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081" y="1690688"/>
            <a:ext cx="3036404" cy="181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DCF3D9C-166C-F41D-0C42-C3FB09101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09" y="3429000"/>
            <a:ext cx="4908331" cy="211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8232782-C600-7C87-7FEC-24B7609F6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524" y="4245490"/>
            <a:ext cx="4487917" cy="208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008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hip in the water at sunset&#10;&#10;Description automatically generated">
            <a:extLst>
              <a:ext uri="{FF2B5EF4-FFF2-40B4-BE49-F238E27FC236}">
                <a16:creationId xmlns:a16="http://schemas.microsoft.com/office/drawing/2014/main" id="{87026DA7-C924-DA02-DDE8-7F2F4227E4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36" y="-1451864"/>
            <a:ext cx="13436149" cy="8309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8F1CD9-66B3-AF4F-B9C2-F512D7908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248" y="1296837"/>
            <a:ext cx="5286704" cy="3218843"/>
          </a:xfrm>
          <a:prstGeom prst="rect">
            <a:avLst/>
          </a:prstGeom>
        </p:spPr>
      </p:pic>
      <p:pic>
        <p:nvPicPr>
          <p:cNvPr id="12" name="Picture 1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610D3C42-F9A6-EE08-9FDC-AE9EEDE59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552" y="4769726"/>
            <a:ext cx="2088274" cy="2088274"/>
          </a:xfrm>
          <a:prstGeom prst="ellipse">
            <a:avLst/>
          </a:prstGeom>
        </p:spPr>
      </p:pic>
      <p:pic>
        <p:nvPicPr>
          <p:cNvPr id="20" name="Picture 19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5E08C9F5-FEAA-4DBF-A2F2-0283C731F6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1" y="4603177"/>
            <a:ext cx="2007758" cy="2007758"/>
          </a:xfrm>
          <a:prstGeom prst="ellipse">
            <a:avLst/>
          </a:prstGeom>
        </p:spPr>
      </p:pic>
      <p:pic>
        <p:nvPicPr>
          <p:cNvPr id="24" name="Picture 23" descr="A picture containing wall, person, person, indoor&#10;&#10;Description automatically generated">
            <a:extLst>
              <a:ext uri="{FF2B5EF4-FFF2-40B4-BE49-F238E27FC236}">
                <a16:creationId xmlns:a16="http://schemas.microsoft.com/office/drawing/2014/main" id="{A92C61B7-B57A-5746-92DB-2047B692FB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338" y="2254898"/>
            <a:ext cx="1878455" cy="1938248"/>
          </a:xfrm>
          <a:prstGeom prst="ellipse">
            <a:avLst/>
          </a:prstGeom>
        </p:spPr>
      </p:pic>
      <p:sp>
        <p:nvSpPr>
          <p:cNvPr id="2" name="AutoShape 2" descr="IMG_0543">
            <a:extLst>
              <a:ext uri="{FF2B5EF4-FFF2-40B4-BE49-F238E27FC236}">
                <a16:creationId xmlns:a16="http://schemas.microsoft.com/office/drawing/2014/main" id="{F524CBB2-0D05-E722-4CFF-B7F6AB1739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G_0543">
            <a:extLst>
              <a:ext uri="{FF2B5EF4-FFF2-40B4-BE49-F238E27FC236}">
                <a16:creationId xmlns:a16="http://schemas.microsoft.com/office/drawing/2014/main" id="{1B049044-F26C-2243-60AC-2F9E0162EE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C1D581EB-B70B-DF2B-1BED-BA35DD93E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428" y="4769726"/>
            <a:ext cx="2234825" cy="2088274"/>
          </a:xfrm>
          <a:prstGeom prst="ellipse">
            <a:avLst/>
          </a:prstGeom>
        </p:spPr>
      </p:pic>
      <p:pic>
        <p:nvPicPr>
          <p:cNvPr id="8" name="Picture 7" descr="A person with brown hair and a white shirt&#10;&#10;Description automatically generated">
            <a:extLst>
              <a:ext uri="{FF2B5EF4-FFF2-40B4-BE49-F238E27FC236}">
                <a16:creationId xmlns:a16="http://schemas.microsoft.com/office/drawing/2014/main" id="{10892949-2B18-71DB-C504-43A353D657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168" y="4515680"/>
            <a:ext cx="2088275" cy="2088275"/>
          </a:xfrm>
          <a:prstGeom prst="flowChartConnector">
            <a:avLst/>
          </a:prstGeom>
        </p:spPr>
      </p:pic>
      <p:pic>
        <p:nvPicPr>
          <p:cNvPr id="13" name="Picture 12" descr="A person taking a selfie&#10;&#10;Description automatically generated">
            <a:extLst>
              <a:ext uri="{FF2B5EF4-FFF2-40B4-BE49-F238E27FC236}">
                <a16:creationId xmlns:a16="http://schemas.microsoft.com/office/drawing/2014/main" id="{E4FFA6BF-8575-9382-AAA6-5DDDF46EC8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57" y="2546156"/>
            <a:ext cx="1969524" cy="1969524"/>
          </a:xfrm>
          <a:prstGeom prst="flowChartConnector">
            <a:avLst/>
          </a:prstGeom>
        </p:spPr>
      </p:pic>
      <p:pic>
        <p:nvPicPr>
          <p:cNvPr id="15" name="Picture 14" descr="A person in a suit&#10;&#10;Description automatically generated">
            <a:extLst>
              <a:ext uri="{FF2B5EF4-FFF2-40B4-BE49-F238E27FC236}">
                <a16:creationId xmlns:a16="http://schemas.microsoft.com/office/drawing/2014/main" id="{B5557A32-8351-9606-A860-8003B760D7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741" y="4688244"/>
            <a:ext cx="2169756" cy="2169756"/>
          </a:xfrm>
          <a:prstGeom prst="flowChartConnector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BEBCCB3-70CD-71E0-E9ED-BD6F4EB6E45F}"/>
              </a:ext>
            </a:extLst>
          </p:cNvPr>
          <p:cNvSpPr/>
          <p:nvPr/>
        </p:nvSpPr>
        <p:spPr>
          <a:xfrm>
            <a:off x="9808168" y="352994"/>
            <a:ext cx="1676524" cy="171138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Jamie </a:t>
            </a:r>
            <a:r>
              <a:rPr lang="en-US" b="1" i="0" dirty="0" err="1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Thaubald</a:t>
            </a:r>
            <a:r>
              <a:rPr lang="en-US" b="0" i="0" dirty="0">
                <a:solidFill>
                  <a:srgbClr val="424242"/>
                </a:solidFill>
                <a:effectLst/>
                <a:latin typeface="Segoe UI" panose="020B0502040204020203" pitchFamily="34" charset="0"/>
              </a:rPr>
              <a:t> 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2BBCE6-019A-82E8-65F5-F82DCE7470E4}"/>
              </a:ext>
            </a:extLst>
          </p:cNvPr>
          <p:cNvSpPr txBox="1"/>
          <p:nvPr/>
        </p:nvSpPr>
        <p:spPr>
          <a:xfrm>
            <a:off x="6672554" y="535805"/>
            <a:ext cx="267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The Crew </a:t>
            </a:r>
          </a:p>
        </p:txBody>
      </p:sp>
      <p:pic>
        <p:nvPicPr>
          <p:cNvPr id="7" name="Picture 6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5006FA50-D562-45D4-435E-DDB399C7C7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032" y="38825"/>
            <a:ext cx="1681655" cy="1681655"/>
          </a:xfrm>
          <a:prstGeom prst="flowChartConnector">
            <a:avLst/>
          </a:prstGeom>
        </p:spPr>
      </p:pic>
      <p:pic>
        <p:nvPicPr>
          <p:cNvPr id="10" name="Picture 9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DE409DD3-28B5-039E-C0CC-162971B1EB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8" y="489135"/>
            <a:ext cx="1969524" cy="1969524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70283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5B38A-9A05-8BE9-4ED8-A1CF6F1E5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communication protocols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5B8B7-79A9-AC10-0B28-1CA06EC3B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MQTT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3A75FD-E13C-49F7-3977-66E0EB180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347" y="1690688"/>
            <a:ext cx="2282004" cy="226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70C0EC6-F12A-2310-AF3F-5D1FE756F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538" y="1690688"/>
            <a:ext cx="3422267" cy="112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MQTT principle of operation">
            <a:extLst>
              <a:ext uri="{FF2B5EF4-FFF2-40B4-BE49-F238E27FC236}">
                <a16:creationId xmlns:a16="http://schemas.microsoft.com/office/drawing/2014/main" id="{F0C0DB2A-A6E0-9E67-153D-BE23CD544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396" y="4097083"/>
            <a:ext cx="4430275" cy="244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2EC0FF-B1A7-1D30-1E5D-788E6E7F8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849" y="4627668"/>
            <a:ext cx="4933128" cy="1383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E56182-6FA8-F08C-47C0-7603E1A2E459}"/>
              </a:ext>
            </a:extLst>
          </p:cNvPr>
          <p:cNvSpPr txBox="1"/>
          <p:nvPr/>
        </p:nvSpPr>
        <p:spPr>
          <a:xfrm>
            <a:off x="838200" y="5410623"/>
            <a:ext cx="13217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e</a:t>
            </a:r>
            <a:r>
              <a:rPr 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ssage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Q</a:t>
            </a:r>
            <a:r>
              <a:rPr 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ueue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elemetry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ransport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/>
              </a:rPr>
              <a:t>[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62D6F-CBEB-DD20-38F8-53CC2AAADDCA}"/>
              </a:ext>
            </a:extLst>
          </p:cNvPr>
          <p:cNvSpPr txBox="1"/>
          <p:nvPr/>
        </p:nvSpPr>
        <p:spPr>
          <a:xfrm>
            <a:off x="800148" y="2251682"/>
            <a:ext cx="10994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040C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b="0" i="0" dirty="0">
                <a:solidFill>
                  <a:srgbClr val="040C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yper</a:t>
            </a:r>
          </a:p>
          <a:p>
            <a:r>
              <a:rPr lang="en-US" b="1" i="0" dirty="0">
                <a:solidFill>
                  <a:srgbClr val="040C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b="0" i="0" dirty="0">
                <a:solidFill>
                  <a:srgbClr val="040C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 </a:t>
            </a:r>
          </a:p>
          <a:p>
            <a:r>
              <a:rPr lang="en-US" b="1" i="0" dirty="0">
                <a:solidFill>
                  <a:srgbClr val="040C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b="0" i="0" dirty="0">
                <a:solidFill>
                  <a:srgbClr val="040C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ransfer </a:t>
            </a:r>
          </a:p>
          <a:p>
            <a:r>
              <a:rPr lang="en-US" b="1" i="0" dirty="0">
                <a:solidFill>
                  <a:srgbClr val="040C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b="0" i="0" dirty="0">
                <a:solidFill>
                  <a:srgbClr val="040C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rotocol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267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7CA9-25E1-C597-B56F-8A26233FE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Logistic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AA8D2-FC84-C3F4-CF9A-1EA151963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Always </a:t>
            </a:r>
            <a:r>
              <a:rPr lang="en-US" dirty="0">
                <a:ea typeface="+mn-lt"/>
                <a:cs typeface="+mn-lt"/>
              </a:rPr>
              <a:t>check in at the library entrance.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GSU library is a restricted area, if you are NOT a GSU student do not wander around in the library. Come directly to the classroom.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Light breakfast Coffee/tee will be provided in the room.</a:t>
            </a:r>
            <a:endParaRPr lang="en-US" dirty="0">
              <a:ea typeface="+mn-lt"/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Lunch will be provided at Panther Dining hall at </a:t>
            </a:r>
            <a:r>
              <a:rPr lang="en-US" dirty="0">
                <a:solidFill>
                  <a:srgbClr val="242424"/>
                </a:solidFill>
                <a:ea typeface="+mn-lt"/>
                <a:cs typeface="+mn-lt"/>
              </a:rPr>
              <a:t>Piedmont Central. </a:t>
            </a:r>
            <a:endParaRPr lang="en-US" dirty="0"/>
          </a:p>
          <a:p>
            <a:r>
              <a:rPr lang="en-US" dirty="0">
                <a:solidFill>
                  <a:srgbClr val="242424"/>
                </a:solidFill>
                <a:ea typeface="+mn-lt"/>
                <a:cs typeface="+mn-lt"/>
              </a:rPr>
              <a:t>Please check with us if you drive to the campus. We may arrange free parking for you. (non GSU students)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0907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62CD8-B0B1-DD72-0D85-F71DD3CB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GSU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36ACF-648D-77C6-36F6-A7F0A2487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Select GSU-Guest Wireless account</a:t>
            </a:r>
          </a:p>
          <a:p>
            <a:r>
              <a:rPr lang="en-US" dirty="0"/>
              <a:t>Use provided credentials </a:t>
            </a:r>
          </a:p>
          <a:p>
            <a:r>
              <a:rPr lang="en-US" dirty="0"/>
              <a:t>Once you connect to GSU network, please try to log in to </a:t>
            </a:r>
            <a:r>
              <a:rPr lang="en-US" dirty="0">
                <a:hlinkClick r:id="rId2"/>
              </a:rPr>
              <a:t>https://hemera.rs.gsu.edu/</a:t>
            </a:r>
            <a:endParaRPr lang="en-US" dirty="0"/>
          </a:p>
          <a:p>
            <a:r>
              <a:rPr lang="en-US" dirty="0"/>
              <a:t>Use the credential provided.</a:t>
            </a:r>
          </a:p>
          <a:p>
            <a:r>
              <a:rPr lang="en-US" dirty="0"/>
              <a:t>You will need to setup two factor authentication with duo.</a:t>
            </a:r>
          </a:p>
          <a:p>
            <a:r>
              <a:rPr lang="en-US" dirty="0"/>
              <a:t>Please follow this documentation </a:t>
            </a:r>
            <a:r>
              <a:rPr lang="en-US" dirty="0">
                <a:hlinkClick r:id="rId3"/>
              </a:rPr>
              <a:t>https://technology.gsu.edu/technology-services/cybersecurity/duo-multifactor-authentication/</a:t>
            </a: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6029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08A25-CFB5-262A-7706-95FE3960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tools you will need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693867-EEA6-03C7-3F00-3FEBEDAAC1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489229"/>
              </p:ext>
            </p:extLst>
          </p:nvPr>
        </p:nvGraphicFramePr>
        <p:xfrm>
          <a:off x="-609601" y="1429406"/>
          <a:ext cx="12932229" cy="5428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FF9F885-5E97-69F5-B3ED-E8B7E751B8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148" y="1690688"/>
            <a:ext cx="1895475" cy="1571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5B0705-7B60-D565-FAB8-36E968C022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2317" y="1553255"/>
            <a:ext cx="1924050" cy="1552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F587C4-03F0-C8D3-BE79-2FFE03F343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148" y="4671356"/>
            <a:ext cx="1885950" cy="1514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4B1204-3633-F29E-CC26-80211C9B05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2317" y="4450897"/>
            <a:ext cx="18954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7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E3049-C58B-ABF2-A309-72DA8172E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EF6070-886A-AD66-8BC7-43D9B4C64418}"/>
              </a:ext>
            </a:extLst>
          </p:cNvPr>
          <p:cNvSpPr txBox="1"/>
          <p:nvPr/>
        </p:nvSpPr>
        <p:spPr>
          <a:xfrm>
            <a:off x="634001" y="1446213"/>
            <a:ext cx="10172849" cy="569386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 sz="2400" dirty="0"/>
          </a:p>
          <a:p>
            <a:r>
              <a:rPr lang="en-US" sz="2400" dirty="0"/>
              <a:t>You will learn how to configure hardware chip (Microcontrollers ) using software</a:t>
            </a:r>
          </a:p>
          <a:p>
            <a:r>
              <a:rPr lang="en-US" sz="2400" dirty="0"/>
              <a:t>	Microcontrollers are everywhere, you interact with them everyday,</a:t>
            </a:r>
          </a:p>
          <a:p>
            <a:r>
              <a:rPr lang="en-US" sz="2400" dirty="0"/>
              <a:t> vehicles, robots, office machines, medical devices, mobile radio transceivers,</a:t>
            </a:r>
          </a:p>
          <a:p>
            <a:r>
              <a:rPr lang="en-US" sz="2400" dirty="0"/>
              <a:t>vending machines, home appliances, smart switches are some examples.</a:t>
            </a:r>
          </a:p>
          <a:p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Establish communication between different hardware components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Gather data from devices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Analyze data and  derive conclusions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Make data driven decisions and control hardware</a:t>
            </a:r>
            <a:endParaRPr lang="en-US" sz="2400" dirty="0">
              <a:cs typeface="Calibri"/>
            </a:endParaRPr>
          </a:p>
          <a:p>
            <a:pPr lvl="1"/>
            <a:r>
              <a:rPr lang="en-US" sz="1600" dirty="0">
                <a:cs typeface="Calibri" panose="020F0502020204030204"/>
              </a:rPr>
              <a:t>* all most all images are from Intrnet, and ownership belongs to respective content creator</a:t>
            </a:r>
          </a:p>
          <a:p>
            <a:endParaRPr lang="en-US" dirty="0"/>
          </a:p>
          <a:p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4889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8A1A-C6B6-663D-5A77-46D913CBD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do during the workshop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B162D-2ACE-AFBE-4D8E-A19650B13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9126" cy="4351338"/>
          </a:xfrm>
        </p:spPr>
        <p:txBody>
          <a:bodyPr/>
          <a:lstStyle/>
          <a:p>
            <a:r>
              <a:rPr lang="en-US" dirty="0"/>
              <a:t>We will build a self driving car</a:t>
            </a:r>
          </a:p>
          <a:p>
            <a:pPr lvl="1"/>
            <a:r>
              <a:rPr lang="en-US" dirty="0"/>
              <a:t>We will learn</a:t>
            </a:r>
          </a:p>
          <a:p>
            <a:pPr lvl="2"/>
            <a:r>
              <a:rPr lang="en-US" dirty="0"/>
              <a:t>How to interact with outside world through sensors</a:t>
            </a:r>
          </a:p>
          <a:p>
            <a:pPr lvl="2"/>
            <a:r>
              <a:rPr lang="en-US" dirty="0"/>
              <a:t>Read the sensor data and process/analyze them to derive insights </a:t>
            </a:r>
          </a:p>
          <a:p>
            <a:pPr lvl="2"/>
            <a:r>
              <a:rPr lang="en-US" dirty="0"/>
              <a:t>Use mathematics and apply physics principles to navigate physical world</a:t>
            </a:r>
          </a:p>
          <a:p>
            <a:pPr lvl="2"/>
            <a:r>
              <a:rPr lang="en-US" dirty="0"/>
              <a:t>Control electronic (actuators) correctly to achieve desired outcome</a:t>
            </a:r>
          </a:p>
        </p:txBody>
      </p:sp>
      <p:pic>
        <p:nvPicPr>
          <p:cNvPr id="5" name="Picture 4" descr="A picture containing tire, wheel, auto part, vehicle&#10;&#10;Description automatically generated">
            <a:extLst>
              <a:ext uri="{FF2B5EF4-FFF2-40B4-BE49-F238E27FC236}">
                <a16:creationId xmlns:a16="http://schemas.microsoft.com/office/drawing/2014/main" id="{13D0B483-39CC-BA1F-D177-397822752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103" y="1594397"/>
            <a:ext cx="3774281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69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2B4F0-5637-4A1C-E5EE-AA3ABFA4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 with outside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8614D-D383-71CD-89EA-E291DF81E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61138" cy="4351338"/>
          </a:xfrm>
        </p:spPr>
        <p:txBody>
          <a:bodyPr/>
          <a:lstStyle/>
          <a:p>
            <a:r>
              <a:rPr lang="en-US" dirty="0"/>
              <a:t>Camera – Video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Ultrasound - Distance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Infrared – Thermal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6DC0089-A9CB-79F6-05C4-EE0996BC1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675" y="1352715"/>
            <a:ext cx="2399325" cy="163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AC9919C-83E8-12F6-3102-4F0DD5C66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118" y="1256807"/>
            <a:ext cx="2681287" cy="18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102A807-26D0-FB0A-7274-B87A9197C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692" y="3176752"/>
            <a:ext cx="4455730" cy="178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unction of IR sensors in line follower robot">
            <a:extLst>
              <a:ext uri="{FF2B5EF4-FFF2-40B4-BE49-F238E27FC236}">
                <a16:creationId xmlns:a16="http://schemas.microsoft.com/office/drawing/2014/main" id="{A183FC88-3CF8-E1AC-2A89-F280BD044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882" y="5162434"/>
            <a:ext cx="1953118" cy="133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ow To Use Obstacle Avoidance and IR Tracking Sensors on the Arduino">
            <a:extLst>
              <a:ext uri="{FF2B5EF4-FFF2-40B4-BE49-F238E27FC236}">
                <a16:creationId xmlns:a16="http://schemas.microsoft.com/office/drawing/2014/main" id="{89AE3A53-861D-2530-6098-F388B5C6F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544" y="5307114"/>
            <a:ext cx="1545021" cy="104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343AE18D-3F2F-A7AE-16B6-A72511B39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794" y="5307114"/>
            <a:ext cx="1545021" cy="104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5ED9EB32-1120-8C6D-A801-5312FFCFF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620" y="1152620"/>
            <a:ext cx="2442998" cy="208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933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A75CD-C251-F5A8-4905-F41CB350E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start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6FE774-5E5E-1445-B3D9-E42B147BA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294" y="1167050"/>
            <a:ext cx="1431506" cy="141916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05081AC-F76D-E8DE-885D-26401B1A2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8" y="2982804"/>
            <a:ext cx="2152254" cy="215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079F733-6046-5DA0-C1F6-4F2BEDCAB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743" y="1622201"/>
            <a:ext cx="2001527" cy="142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4A347E-6250-7EA7-B0CC-3261C0597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5146" y="3481744"/>
            <a:ext cx="4804765" cy="1451104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B61C8C1-1152-DF4A-B7C4-AD0EE0A85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460" y="365125"/>
            <a:ext cx="5058212" cy="296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9E2007-831C-8993-CA6F-2D4898783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260" y="4932848"/>
            <a:ext cx="1969332" cy="1600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C294FF-2E7A-75AF-39E4-BDE35CAD32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819" y="5120713"/>
            <a:ext cx="4277710" cy="16189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AD8095-A5AF-429D-C606-5CF33B4D2A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9911" y="3240843"/>
            <a:ext cx="4625522" cy="353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35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4522</TotalTime>
  <Words>725</Words>
  <Application>Microsoft Office PowerPoint</Application>
  <PresentationFormat>Widescreen</PresentationFormat>
  <Paragraphs>119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Lato</vt:lpstr>
      <vt:lpstr>Roboto</vt:lpstr>
      <vt:lpstr>Segoe UI</vt:lpstr>
      <vt:lpstr>Office Theme</vt:lpstr>
      <vt:lpstr>ARCTIC Summer Camp 2023</vt:lpstr>
      <vt:lpstr>PowerPoint Presentation</vt:lpstr>
      <vt:lpstr>Logistic</vt:lpstr>
      <vt:lpstr>Connecting to GSU network</vt:lpstr>
      <vt:lpstr>What tools you will need</vt:lpstr>
      <vt:lpstr>What you will learn  </vt:lpstr>
      <vt:lpstr>What we will do during the workshop </vt:lpstr>
      <vt:lpstr>Interact with outside world</vt:lpstr>
      <vt:lpstr>Where to start</vt:lpstr>
      <vt:lpstr>Read and analyze data </vt:lpstr>
      <vt:lpstr>What are Microcontrollers</vt:lpstr>
      <vt:lpstr>Why we use microcontrollers </vt:lpstr>
      <vt:lpstr>What if we need more resources or processing power?</vt:lpstr>
      <vt:lpstr>Operating system</vt:lpstr>
      <vt:lpstr>What if we need even more?</vt:lpstr>
      <vt:lpstr>Need a way to communicate with each other </vt:lpstr>
      <vt:lpstr>PowerPoint Presentation</vt:lpstr>
      <vt:lpstr>Communication protocols </vt:lpstr>
      <vt:lpstr>UART (Universal Asynchronous Receiver/Transmitter) </vt:lpstr>
      <vt:lpstr>Web communication protocols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ARCTIC Summer Camp 2023</dc:title>
  <dc:creator>Suranga Edirisinghe Pathirannehelage</dc:creator>
  <cp:lastModifiedBy>Suranga Edirisinghe Pathirannehelage</cp:lastModifiedBy>
  <cp:revision>55</cp:revision>
  <dcterms:created xsi:type="dcterms:W3CDTF">2023-05-03T13:40:05Z</dcterms:created>
  <dcterms:modified xsi:type="dcterms:W3CDTF">2023-07-17T12:14:19Z</dcterms:modified>
</cp:coreProperties>
</file>